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ťáková Jana" initials="BJ" lastIdx="1" clrIdx="0">
    <p:extLst>
      <p:ext uri="{19B8F6BF-5375-455C-9EA6-DF929625EA0E}">
        <p15:presenceInfo xmlns:p15="http://schemas.microsoft.com/office/powerpoint/2012/main" userId="Blaťáková 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5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4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69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97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41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7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4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04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0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4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2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6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79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2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0F89-12F4-43FA-8619-E6760DD0D6D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D889-A61A-4AC3-943F-AB894C3CE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8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PQBvRRvcc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EuY-5ttjR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EuY-5ttjRA?feature=oembed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uprchl%C3%ADci&amp;rlz=1C1AVFC_enCZ751CZ751&amp;source=lnms&amp;tbm=isch&amp;sa=X&amp;ved=0ahUKEwjv9tTs5YbhAhVNLVAKHcvbCpgQ_AUIDigB&amp;biw=1920&amp;bih=937#imgrc=VW6T372AN4lNuM" TargetMode="External"/><Relationship Id="rId3" Type="http://schemas.openxmlformats.org/officeDocument/2006/relationships/hyperlink" Target="https://cs.wikipedia.org/wiki/Televizn%C3%AD_reklama" TargetMode="External"/><Relationship Id="rId7" Type="http://schemas.openxmlformats.org/officeDocument/2006/relationships/hyperlink" Target="https://www.youtube.com/watch?v=6EuY-5ttjRA" TargetMode="External"/><Relationship Id="rId2" Type="http://schemas.openxmlformats.org/officeDocument/2006/relationships/hyperlink" Target="https://cs.wikipedia.org/wiki/Rekla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PQBvRRvccM" TargetMode="External"/><Relationship Id="rId5" Type="http://schemas.openxmlformats.org/officeDocument/2006/relationships/hyperlink" Target="http://www.cesky-jazyk.cz/slohovky/uvahy/vliv-medii-na-cloveka.html#axzz5hQaBlLvv" TargetMode="External"/><Relationship Id="rId4" Type="http://schemas.openxmlformats.org/officeDocument/2006/relationships/hyperlink" Target="https://www.lupa.cz/clanky/reklama-v-televizi-nefunguj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6109" y="1877295"/>
            <a:ext cx="9448800" cy="3186024"/>
          </a:xfrm>
        </p:spPr>
        <p:txBody>
          <a:bodyPr>
            <a:noAutofit/>
          </a:bodyPr>
          <a:lstStyle/>
          <a:p>
            <a:pPr algn="ctr"/>
            <a:r>
              <a:rPr lang="cs-CZ" sz="1800" b="1" dirty="0"/>
              <a:t>Esejisticko-prezentační soutěž pro studenty středních škol </a:t>
            </a:r>
            <a:br>
              <a:rPr lang="cs-CZ" sz="1800" b="1" dirty="0"/>
            </a:br>
            <a:r>
              <a:rPr lang="cs-CZ" sz="1800" b="1" dirty="0"/>
              <a:t>„V Olomouckém kraji jsem doma. A vždycky budu!“</a:t>
            </a:r>
            <a:br>
              <a:rPr lang="cs-CZ" sz="1800" b="1" dirty="0"/>
            </a:br>
            <a:r>
              <a:rPr lang="cs-CZ" sz="1800" b="1" dirty="0"/>
              <a:t>8. ročník</a:t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>Téma: média změnila svět. Mohou změnit i (charakter) člověka?</a:t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>Obchodní akademie a </a:t>
            </a:r>
            <a:r>
              <a:rPr lang="cs-CZ" sz="1800" b="1" dirty="0" err="1"/>
              <a:t>jš</a:t>
            </a:r>
            <a:r>
              <a:rPr lang="cs-CZ" sz="1800" b="1" dirty="0"/>
              <a:t> s právem </a:t>
            </a:r>
            <a:r>
              <a:rPr lang="cs-CZ" sz="1800" b="1" dirty="0" err="1"/>
              <a:t>sjz</a:t>
            </a:r>
            <a:r>
              <a:rPr lang="cs-CZ" sz="1800" b="1" dirty="0"/>
              <a:t>, Přerov, </a:t>
            </a:r>
            <a:r>
              <a:rPr lang="cs-CZ" sz="1800" b="1" dirty="0" err="1"/>
              <a:t>bartošova</a:t>
            </a:r>
            <a:r>
              <a:rPr lang="cs-CZ" sz="1800" b="1" dirty="0"/>
              <a:t> </a:t>
            </a:r>
            <a:r>
              <a:rPr lang="cs-CZ" sz="1800" b="1" dirty="0" smtClean="0"/>
              <a:t>24</a:t>
            </a:r>
            <a:br>
              <a:rPr lang="cs-CZ" sz="1800" b="1" dirty="0" smtClean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>soutěžní tým: Jana </a:t>
            </a:r>
            <a:r>
              <a:rPr lang="cs-CZ" sz="1800" b="1" dirty="0" err="1"/>
              <a:t>blAťáková</a:t>
            </a:r>
            <a:r>
              <a:rPr lang="cs-CZ" sz="1800" b="1" dirty="0"/>
              <a:t>, </a:t>
            </a:r>
            <a:r>
              <a:rPr lang="cs-CZ" sz="1800" b="1" dirty="0" err="1"/>
              <a:t>adriana</a:t>
            </a:r>
            <a:r>
              <a:rPr lang="cs-CZ" sz="1800" b="1" dirty="0"/>
              <a:t> </a:t>
            </a:r>
            <a:r>
              <a:rPr lang="cs-CZ" sz="1800" b="1" dirty="0" err="1"/>
              <a:t>misionová</a:t>
            </a:r>
            <a:r>
              <a:rPr lang="cs-CZ" sz="1800" b="1" dirty="0"/>
              <a:t>, 2</a:t>
            </a:r>
            <a:r>
              <a:rPr lang="cs-CZ" sz="1800" b="1" dirty="0" smtClean="0"/>
              <a:t>. el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0656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Položme si pár otázek…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Zdá se Vám, že je svět pod nátlakem médií jiný?</a:t>
            </a:r>
          </a:p>
          <a:p>
            <a:pPr marL="0" indent="0">
              <a:buNone/>
            </a:pPr>
            <a:r>
              <a:rPr lang="cs-CZ" dirty="0"/>
              <a:t>Změnil se k lepšímu, nebo k horšímu?</a:t>
            </a:r>
          </a:p>
          <a:p>
            <a:pPr marL="0" indent="0">
              <a:buNone/>
            </a:pPr>
            <a:r>
              <a:rPr lang="cs-CZ" dirty="0"/>
              <a:t>Mění i člověka a jeho charakter? </a:t>
            </a:r>
          </a:p>
          <a:p>
            <a:pPr marL="0" indent="0">
              <a:buNone/>
            </a:pPr>
            <a:r>
              <a:rPr lang="cs-CZ" dirty="0"/>
              <a:t>Je dobře, že média vznikla? </a:t>
            </a:r>
          </a:p>
          <a:p>
            <a:pPr marL="0" indent="0">
              <a:buNone/>
            </a:pPr>
            <a:r>
              <a:rPr lang="cs-CZ" dirty="0"/>
              <a:t>Dávají nám nové možnosti? Nebo nám naopak jen ubírají čas?</a:t>
            </a:r>
          </a:p>
        </p:txBody>
      </p:sp>
    </p:spTree>
    <p:extLst>
      <p:ext uri="{BB962C8B-B14F-4D97-AF65-F5344CB8AC3E}">
        <p14:creationId xmlns:p14="http://schemas.microsoft.com/office/powerpoint/2010/main" val="23967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- bulvár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/>
              <a:t>Bulvární média se zaměřují především na emoce a nejnižší pudy adresátů.</a:t>
            </a:r>
          </a:p>
          <a:p>
            <a:pPr marL="0" indent="0">
              <a:buNone/>
            </a:pPr>
            <a:r>
              <a:rPr lang="cs-CZ" sz="1900" dirty="0"/>
              <a:t>Jejich titulky jsou nepřehlédnutelné, aby upoutaly co největší pozornost.</a:t>
            </a:r>
            <a:endParaRPr lang="cs-CZ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Uprchlická panika!</a:t>
            </a: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Hovězí panika!</a:t>
            </a: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Královský porod!</a:t>
            </a: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Dotační podvod!</a:t>
            </a: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Válka v Sýrii!</a:t>
            </a: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Trumpa a Babiše spojují skandály!</a:t>
            </a:r>
          </a:p>
          <a:p>
            <a:pPr marL="0" indent="0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Čapí hnízdo!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40E9AF-6360-4A3E-A7E5-2F7C99EE4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4888" b="2"/>
          <a:stretch/>
        </p:blipFill>
        <p:spPr>
          <a:xfrm>
            <a:off x="6493933" y="2057401"/>
            <a:ext cx="2226112" cy="167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86E83D-B248-4711-8751-EE9777ABD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3874004"/>
            <a:ext cx="2457716" cy="127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ADADEA-6258-4DBF-AA28-317C1652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29" y="219456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045269F-184A-4C1B-980C-0062ED63DE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58" y="4328283"/>
            <a:ext cx="2567709" cy="144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3F7C935-9B66-4A85-8997-B6970DF1C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07" y="5152016"/>
            <a:ext cx="2844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89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55" y="764372"/>
            <a:ext cx="11441545" cy="202500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177800"/>
            <a:ext cx="11875911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- cílená reklama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88" y="1913428"/>
            <a:ext cx="7895039" cy="4440960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7093528" y="3902098"/>
            <a:ext cx="2632363" cy="245229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200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Televize - nejmocnější médium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Televize je významné informační médium využívané též k reklamním účelům. Chrlí na nás informace prokládané častými reklamami. Už nám ani nepřipadá zvláštní, že reklama přeruší námi sledovaný film či seriál a snaží se nás manipulativně a podprahově o něčem přesvědčit, k něčemu přimět, nejlépe ke koupi produktu z reklamy. Televize základní princip manipulace dovedla k dokonalosti.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mPQBvRRvcc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3803073"/>
            <a:ext cx="5430982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Reklama na ticho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Často reklamy nedávají smysl a jsou naprosto hloupé a nudné. Kromě toho reklama přerušuje tok myšlenek, zaměstnává mysl, ruší a snižuje soustředěnost.</a:t>
            </a:r>
          </a:p>
          <a:p>
            <a:pPr marL="0" indent="0">
              <a:buNone/>
            </a:pPr>
            <a:r>
              <a:rPr lang="cs-CZ" dirty="0"/>
              <a:t>Proto nám dovolte na závěr doporučit jednu reklamu: Reklamu na ticho od Pavla </a:t>
            </a:r>
            <a:r>
              <a:rPr lang="cs-CZ" dirty="0" err="1"/>
              <a:t>Habery</a:t>
            </a:r>
            <a:r>
              <a:rPr lang="cs-CZ" dirty="0"/>
              <a:t> a skupiny Team: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https://www.youtube.com/watch?v=6EuY-5ttjRA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nline médium 4" title="Pavol Habera - Reklama na ticho">
            <a:hlinkClick r:id="" action="ppaction://media"/>
            <a:extLst>
              <a:ext uri="{FF2B5EF4-FFF2-40B4-BE49-F238E27FC236}">
                <a16:creationId xmlns:a16="http://schemas.microsoft.com/office/drawing/2014/main" id="{F48DC96A-86C2-4650-B1E5-83B53FDF54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79853" y="3429000"/>
            <a:ext cx="3073342" cy="23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Ano, média mění i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Média mění nejen svět, ale i každého z nás, a proto je naše odpověď na otázku, zda média mohou změnit i charakter člověka, jednoznačně ANO.</a:t>
            </a:r>
          </a:p>
          <a:p>
            <a:pPr marL="0" indent="0">
              <a:buNone/>
            </a:pPr>
            <a:r>
              <a:rPr lang="cs-CZ" dirty="0"/>
              <a:t>Ať už je Váš vztah k médiím jakýkoliv, jestli je odsuzujete, nebo nimi naopak žijete jako většina mladé populace – teenageři, jejich nezastupitelnou rolí a velkou zásluhou je to, že nás pružně informují o aktuálním dění, že díky nim jsme neustále in – v obraze.</a:t>
            </a:r>
          </a:p>
          <a:p>
            <a:pPr marL="0" indent="0">
              <a:buNone/>
            </a:pPr>
            <a:r>
              <a:rPr lang="cs-CZ" dirty="0"/>
              <a:t>Touto prezentací jsme chtěly poukázat na škodlivost a zároveň užitečné využití médií.</a:t>
            </a:r>
          </a:p>
          <a:p>
            <a:pPr marL="0" indent="0">
              <a:buNone/>
            </a:pPr>
            <a:r>
              <a:rPr lang="cs-CZ" dirty="0"/>
              <a:t>Doufáme, že se nám to povedlo a že Vás naše prezentace nenudila.</a:t>
            </a:r>
          </a:p>
          <a:p>
            <a:pPr marL="0" indent="0">
              <a:buNone/>
            </a:pPr>
            <a:r>
              <a:rPr lang="cs-CZ" dirty="0"/>
              <a:t>Děkujeme za pozornost.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60058"/>
          </a:xfrm>
        </p:spPr>
        <p:txBody>
          <a:bodyPr>
            <a:normAutofit lnSpcReduction="10000"/>
          </a:bodyPr>
          <a:lstStyle/>
          <a:p>
            <a:r>
              <a:rPr lang="cs-CZ" sz="1100" u="sng" dirty="0">
                <a:solidFill>
                  <a:srgbClr val="FF99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https://cs.wikipedia.org/wiki/Reklama</a:t>
            </a:r>
            <a:endParaRPr lang="cs-CZ" sz="1100" u="sng" dirty="0">
              <a:solidFill>
                <a:srgbClr val="FF9900"/>
              </a:solidFill>
            </a:endParaRPr>
          </a:p>
          <a:p>
            <a:r>
              <a:rPr lang="cs-CZ" sz="1100" u="sng" dirty="0">
                <a:solidFill>
                  <a:srgbClr val="FF99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https://cs.wikipedia.org/wiki/Televizn%C3%AD_reklama</a:t>
            </a:r>
            <a:r>
              <a:rPr lang="cs-CZ" sz="1100" u="sng" dirty="0">
                <a:solidFill>
                  <a:srgbClr val="FF9900"/>
                </a:solidFill>
              </a:rPr>
              <a:t> </a:t>
            </a:r>
          </a:p>
          <a:p>
            <a:r>
              <a:rPr lang="cs-CZ" sz="1100" u="sng" dirty="0">
                <a:solidFill>
                  <a:srgbClr val="FF99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https://www.lupa.cz/clanky/reklama-v-televizi-nefunguje/</a:t>
            </a:r>
            <a:r>
              <a:rPr lang="cs-CZ" sz="1100" u="sng" dirty="0">
                <a:solidFill>
                  <a:srgbClr val="FF9900"/>
                </a:solidFill>
              </a:rPr>
              <a:t> </a:t>
            </a:r>
          </a:p>
          <a:p>
            <a:r>
              <a:rPr lang="cs-CZ" sz="1100" u="sng" dirty="0">
                <a:solidFill>
                  <a:srgbClr val="FF99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http://www.cesky-jazyk.cz/slohovky/uvahy/vliv-medii-na-cloveka.html#axzz5hQaBlLvv</a:t>
            </a:r>
            <a:r>
              <a:rPr lang="cs-CZ" sz="1100" u="sng" dirty="0">
                <a:solidFill>
                  <a:srgbClr val="FF9900"/>
                </a:solidFill>
              </a:rPr>
              <a:t> </a:t>
            </a:r>
          </a:p>
          <a:p>
            <a:r>
              <a:rPr lang="cs-CZ" sz="1100" u="sng" dirty="0">
                <a:solidFill>
                  <a:srgbClr val="FF99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https://www.youtube.com/watch?v=mPQBvRRvccM</a:t>
            </a:r>
            <a:endParaRPr lang="cs-CZ" sz="1100" u="sng" dirty="0">
              <a:solidFill>
                <a:srgbClr val="FF9900"/>
              </a:solidFill>
            </a:endParaRPr>
          </a:p>
          <a:p>
            <a:r>
              <a:rPr lang="cs-CZ" sz="1100" u="sng" dirty="0">
                <a:solidFill>
                  <a:srgbClr val="FF99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https://www.youtube.com/watch?v=6EuY-5ttjRA</a:t>
            </a:r>
            <a:endParaRPr lang="cs-CZ" sz="1100" u="sng" dirty="0">
              <a:solidFill>
                <a:srgbClr val="FF9900"/>
              </a:solidFill>
            </a:endParaRPr>
          </a:p>
          <a:p>
            <a:r>
              <a:rPr lang="cs-CZ" sz="1100" u="sng" dirty="0">
                <a:solidFill>
                  <a:srgbClr val="FF99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https://www.google.com/search?q=uprchl%C3%ADci&amp;rlz=1C1AVFC_enCZ751CZ751&amp;source=lnms&amp;tbm=isch&amp;sa=X&amp;ved=0ahUKEwjv9tTs5YbhAhVNLVAKHcvbCpgQ_AUIDigB&amp;biw=1920&amp;bih=937#imgrc=VW6T372AN4lNuM</a:t>
            </a:r>
            <a:r>
              <a:rPr lang="cs-CZ" sz="1100" u="sng" dirty="0">
                <a:solidFill>
                  <a:srgbClr val="FF9900"/>
                </a:solidFill>
              </a:rPr>
              <a:t>:</a:t>
            </a:r>
          </a:p>
          <a:p>
            <a:r>
              <a:rPr lang="cs-CZ" sz="1100" u="sng" dirty="0">
                <a:solidFill>
                  <a:srgbClr val="FF9900"/>
                </a:solidFill>
              </a:rPr>
              <a:t>https://www.google.com/</a:t>
            </a:r>
            <a:r>
              <a:rPr lang="cs-CZ" sz="1100" u="sng" dirty="0" err="1">
                <a:solidFill>
                  <a:srgbClr val="FF9900"/>
                </a:solidFill>
              </a:rPr>
              <a:t>search?rlz</a:t>
            </a:r>
            <a:r>
              <a:rPr lang="cs-CZ" sz="1100" u="sng" dirty="0">
                <a:solidFill>
                  <a:srgbClr val="FF9900"/>
                </a:solidFill>
              </a:rPr>
              <a:t>=1C1AVFC_enCZ751CZ751&amp;biw=1920&amp;bih=888&amp;tbm=</a:t>
            </a:r>
            <a:r>
              <a:rPr lang="cs-CZ" sz="1100" u="sng" dirty="0" err="1">
                <a:solidFill>
                  <a:srgbClr val="FF9900"/>
                </a:solidFill>
              </a:rPr>
              <a:t>isch&amp;sa</a:t>
            </a:r>
            <a:r>
              <a:rPr lang="cs-CZ" sz="1100" u="sng" dirty="0">
                <a:solidFill>
                  <a:srgbClr val="FF9900"/>
                </a:solidFill>
              </a:rPr>
              <a:t>=1&amp;ei=7_2MXJaKG8u91fAPnfuDgAg&amp;q=trump+a+babi%C5%A1&amp;oq=</a:t>
            </a:r>
            <a:r>
              <a:rPr lang="cs-CZ" sz="1100" u="sng" dirty="0" err="1">
                <a:solidFill>
                  <a:srgbClr val="FF9900"/>
                </a:solidFill>
              </a:rPr>
              <a:t>trump+a</a:t>
            </a:r>
            <a:r>
              <a:rPr lang="cs-CZ" sz="1100" u="sng" dirty="0">
                <a:solidFill>
                  <a:srgbClr val="FF9900"/>
                </a:solidFill>
              </a:rPr>
              <a:t>+&amp;</a:t>
            </a:r>
            <a:r>
              <a:rPr lang="cs-CZ" sz="1100" u="sng" dirty="0" err="1">
                <a:solidFill>
                  <a:srgbClr val="FF9900"/>
                </a:solidFill>
              </a:rPr>
              <a:t>gs_l</a:t>
            </a:r>
            <a:r>
              <a:rPr lang="cs-CZ" sz="1100" u="sng" dirty="0">
                <a:solidFill>
                  <a:srgbClr val="FF9900"/>
                </a:solidFill>
              </a:rPr>
              <a:t>=img.1.0.0l4j0i30l4j0i8i30l2.353561.355207..356743...0.0..0.96.620.8......0....1..gws-wiz-img.y4Q4elBjya4#imgrc=UpsPFe5yruMcHM:</a:t>
            </a:r>
          </a:p>
          <a:p>
            <a:r>
              <a:rPr lang="cs-CZ" sz="1100" u="sng" dirty="0">
                <a:solidFill>
                  <a:srgbClr val="FF9900"/>
                </a:solidFill>
              </a:rPr>
              <a:t>https://www.google.com/</a:t>
            </a:r>
            <a:r>
              <a:rPr lang="cs-CZ" sz="1100" u="sng" dirty="0" err="1">
                <a:solidFill>
                  <a:srgbClr val="FF9900"/>
                </a:solidFill>
              </a:rPr>
              <a:t>search?rlz</a:t>
            </a:r>
            <a:r>
              <a:rPr lang="cs-CZ" sz="1100" u="sng" dirty="0">
                <a:solidFill>
                  <a:srgbClr val="FF9900"/>
                </a:solidFill>
              </a:rPr>
              <a:t>=1C1AVFC_enCZ751CZ751&amp;biw=1920&amp;bih=937&amp;tbm=</a:t>
            </a:r>
            <a:r>
              <a:rPr lang="cs-CZ" sz="1100" u="sng" dirty="0" err="1">
                <a:solidFill>
                  <a:srgbClr val="FF9900"/>
                </a:solidFill>
              </a:rPr>
              <a:t>isch&amp;sa</a:t>
            </a:r>
            <a:r>
              <a:rPr lang="cs-CZ" sz="1100" u="sng" dirty="0">
                <a:solidFill>
                  <a:srgbClr val="FF9900"/>
                </a:solidFill>
              </a:rPr>
              <a:t>=1&amp;ei=eAaNXK-dCKmX1fAPxZaAuA4&amp;q=kr%C3%A1lovsk%C3%A1+rodina&amp;oq=kr%C3%A1lovsk%C3%A1+rodina&amp;gs_l=img.3..0l4j0i5i30l6.5911.11514..12007...0.0..0.99.1142.16......0....1..gws-wiz-img.O83v0_RnMe8#imgrc=cAro936tLa3K_M:</a:t>
            </a:r>
          </a:p>
          <a:p>
            <a:r>
              <a:rPr lang="cs-CZ" sz="1100" u="sng" dirty="0">
                <a:solidFill>
                  <a:srgbClr val="FF9900"/>
                </a:solidFill>
              </a:rPr>
              <a:t>https://www.google.com/</a:t>
            </a:r>
            <a:r>
              <a:rPr lang="cs-CZ" sz="1100" u="sng" dirty="0" err="1">
                <a:solidFill>
                  <a:srgbClr val="FF9900"/>
                </a:solidFill>
              </a:rPr>
              <a:t>search?rlz</a:t>
            </a:r>
            <a:r>
              <a:rPr lang="cs-CZ" sz="1100" u="sng" dirty="0">
                <a:solidFill>
                  <a:srgbClr val="FF9900"/>
                </a:solidFill>
              </a:rPr>
              <a:t>=1C1AVFC_enCZ751CZ751&amp;biw=1920&amp;bih=937&amp;tbm=</a:t>
            </a:r>
            <a:r>
              <a:rPr lang="cs-CZ" sz="1100" u="sng" dirty="0" err="1">
                <a:solidFill>
                  <a:srgbClr val="FF9900"/>
                </a:solidFill>
              </a:rPr>
              <a:t>isch&amp;sa</a:t>
            </a:r>
            <a:r>
              <a:rPr lang="cs-CZ" sz="1100" u="sng" dirty="0">
                <a:solidFill>
                  <a:srgbClr val="FF9900"/>
                </a:solidFill>
              </a:rPr>
              <a:t>=1&amp;ei=eAaNXK-dCKmX1fAPxZaAuA4&amp;q=kr%C3%A1lovsk%C3%A1+rodina&amp;oq=kr%C3%A1lovsk%C3%A1+rodina&amp;gs_l=img.3..0l4j0i5i30l6.5911.11514..12007...0.0..0.99.1142.16......0....1..gws-wiz-img.O83v0_RnMe8#imgrc=cAro936tLa3K_M:</a:t>
            </a:r>
          </a:p>
          <a:p>
            <a:r>
              <a:rPr lang="cs-CZ" sz="1100" u="sng" dirty="0">
                <a:solidFill>
                  <a:srgbClr val="FF9900"/>
                </a:solidFill>
              </a:rPr>
              <a:t>https://www.google.com/</a:t>
            </a:r>
            <a:r>
              <a:rPr lang="cs-CZ" sz="1100" u="sng" dirty="0" err="1">
                <a:solidFill>
                  <a:srgbClr val="FF9900"/>
                </a:solidFill>
              </a:rPr>
              <a:t>search?rlz</a:t>
            </a:r>
            <a:r>
              <a:rPr lang="cs-CZ" sz="1100" u="sng" dirty="0">
                <a:solidFill>
                  <a:srgbClr val="FF9900"/>
                </a:solidFill>
              </a:rPr>
              <a:t>=1C1AVFC_enCZ751CZ751&amp;biw=1920&amp;bih=888&amp;tbm=</a:t>
            </a:r>
            <a:r>
              <a:rPr lang="cs-CZ" sz="1100" u="sng" dirty="0" err="1">
                <a:solidFill>
                  <a:srgbClr val="FF9900"/>
                </a:solidFill>
              </a:rPr>
              <a:t>isch&amp;sa</a:t>
            </a:r>
            <a:r>
              <a:rPr lang="cs-CZ" sz="1100" u="sng" dirty="0">
                <a:solidFill>
                  <a:srgbClr val="FF9900"/>
                </a:solidFill>
              </a:rPr>
              <a:t>=1&amp;ei=IgeNXJ3KFajBlwT1xIb4CA&amp;q=%C4%8Dap%C3%AD+hn%C3%ADzdo&amp;oq=%C4%8Dap%C3%AD+hn%C3%ADzdo&amp;gs_l=img.3..0l10.11799.15051..15380...0.0..0.71.717.11......0....1..gws-wiz-img.6zksL5JXGhA#imgrc=1kzkApWy-HReiM:</a:t>
            </a:r>
          </a:p>
          <a:p>
            <a:endParaRPr lang="cs-CZ" sz="1400" u="sng" dirty="0">
              <a:solidFill>
                <a:srgbClr val="FF9900"/>
              </a:solidFill>
            </a:endParaRPr>
          </a:p>
          <a:p>
            <a:endParaRPr lang="cs-CZ" sz="1400" u="sng" dirty="0">
              <a:solidFill>
                <a:srgbClr val="FF9900"/>
              </a:solidFill>
            </a:endParaRPr>
          </a:p>
          <a:p>
            <a:endParaRPr lang="cs-CZ" sz="1400" u="sng" dirty="0">
              <a:solidFill>
                <a:srgbClr val="FF9900"/>
              </a:solidFill>
            </a:endParaRPr>
          </a:p>
          <a:p>
            <a:endParaRPr lang="cs-CZ" sz="1400" u="sng" dirty="0">
              <a:solidFill>
                <a:srgbClr val="FF9900"/>
              </a:solidFill>
            </a:endParaRPr>
          </a:p>
          <a:p>
            <a:endParaRPr lang="cs-CZ" sz="1400" u="sng" dirty="0">
              <a:solidFill>
                <a:srgbClr val="FF9900"/>
              </a:solidFill>
            </a:endParaRPr>
          </a:p>
          <a:p>
            <a:endParaRPr lang="cs-CZ" sz="1900" dirty="0"/>
          </a:p>
          <a:p>
            <a:endParaRPr lang="cs-CZ" sz="1900" dirty="0"/>
          </a:p>
          <a:p>
            <a:pPr marL="0" indent="0">
              <a:buNone/>
            </a:pPr>
            <a:endParaRPr lang="cs-CZ" sz="19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6070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226</TotalTime>
  <Words>451</Words>
  <Application>Microsoft Office PowerPoint</Application>
  <PresentationFormat>Širokoúhlá obrazovka</PresentationFormat>
  <Paragraphs>56</Paragraphs>
  <Slides>9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Kondenzační stopa</vt:lpstr>
      <vt:lpstr>Esejisticko-prezentační soutěž pro studenty středních škol  „V Olomouckém kraji jsem doma. A vždycky budu!“ 8. ročník  Téma: média změnila svět. Mohou změnit i (charakter) člověka?  Obchodní akademie a jš s právem sjz, Přerov, bartošova 24   soutěžní tým: Jana blAťáková, adriana misionová, 2. el</vt:lpstr>
      <vt:lpstr>Položme si pár otázek…</vt:lpstr>
      <vt:lpstr>Internet - bulvár</vt:lpstr>
      <vt:lpstr> </vt:lpstr>
      <vt:lpstr>Internet - cílená reklama</vt:lpstr>
      <vt:lpstr>Televize - nejmocnější médium</vt:lpstr>
      <vt:lpstr>Reklama na ticho</vt:lpstr>
      <vt:lpstr>Ano, média mění i člověka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Esejisticko-prezentační soutěž pro studenty středních škol  „V Olomouckém kraji jsem doma. A vždycky budu!“ 8. ročník Téma: média změnila svět. Mohou změnit i (charakter) člověka?</dc:title>
  <dc:creator>Blaťáková Jana</dc:creator>
  <cp:lastModifiedBy>Magda Štukheilová</cp:lastModifiedBy>
  <cp:revision>25</cp:revision>
  <dcterms:created xsi:type="dcterms:W3CDTF">2019-03-13T07:45:45Z</dcterms:created>
  <dcterms:modified xsi:type="dcterms:W3CDTF">2019-03-20T13:29:18Z</dcterms:modified>
</cp:coreProperties>
</file>